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8" r:id="rId2"/>
    <p:sldId id="256" r:id="rId3"/>
    <p:sldId id="325" r:id="rId4"/>
    <p:sldId id="326" r:id="rId5"/>
    <p:sldId id="290" r:id="rId6"/>
    <p:sldId id="327" r:id="rId7"/>
    <p:sldId id="317" r:id="rId8"/>
    <p:sldId id="338" r:id="rId9"/>
    <p:sldId id="339" r:id="rId10"/>
    <p:sldId id="330" r:id="rId11"/>
    <p:sldId id="329" r:id="rId12"/>
    <p:sldId id="340" r:id="rId13"/>
    <p:sldId id="331" r:id="rId14"/>
    <p:sldId id="341" r:id="rId15"/>
    <p:sldId id="342" r:id="rId16"/>
    <p:sldId id="348" r:id="rId17"/>
    <p:sldId id="349" r:id="rId18"/>
    <p:sldId id="350" r:id="rId19"/>
    <p:sldId id="351" r:id="rId20"/>
    <p:sldId id="352" r:id="rId21"/>
    <p:sldId id="328" r:id="rId22"/>
    <p:sldId id="353" r:id="rId23"/>
    <p:sldId id="354" r:id="rId24"/>
    <p:sldId id="355" r:id="rId25"/>
    <p:sldId id="356" r:id="rId26"/>
    <p:sldId id="357" r:id="rId27"/>
    <p:sldId id="358" r:id="rId28"/>
    <p:sldId id="332" r:id="rId29"/>
    <p:sldId id="344" r:id="rId30"/>
    <p:sldId id="347" r:id="rId31"/>
    <p:sldId id="343" r:id="rId32"/>
    <p:sldId id="360" r:id="rId33"/>
    <p:sldId id="333" r:id="rId34"/>
    <p:sldId id="334" r:id="rId35"/>
    <p:sldId id="335" r:id="rId36"/>
    <p:sldId id="336" r:id="rId37"/>
    <p:sldId id="337" r:id="rId38"/>
    <p:sldId id="3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co Júnior" initials="FJ" lastIdx="1" clrIdx="0">
    <p:extLst>
      <p:ext uri="{19B8F6BF-5375-455C-9EA6-DF929625EA0E}">
        <p15:presenceInfo xmlns:p15="http://schemas.microsoft.com/office/powerpoint/2012/main" userId="8686837a271569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CDCDCD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65"/>
    <p:restoredTop sz="80310"/>
  </p:normalViewPr>
  <p:slideViewPr>
    <p:cSldViewPr snapToGrid="0" snapToObjects="1">
      <p:cViewPr varScale="1">
        <p:scale>
          <a:sx n="78" d="100"/>
          <a:sy n="78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0C1A3-E029-A74A-914D-A0785C97FFF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A3BCE-ECCF-1342-BF08-9751FB652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publico.gov.br/archives/thread/sei-tecnico/por-que-nao-e-possivel-mexer-no-codigo-do-sei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</a:t>
            </a:r>
            <a:r>
              <a:rPr lang="en-US" dirty="0" err="1"/>
              <a:t>iniciativa</a:t>
            </a:r>
            <a:r>
              <a:rPr lang="en-US" dirty="0"/>
              <a:t> de </a:t>
            </a:r>
            <a:r>
              <a:rPr lang="en-US" dirty="0" err="1"/>
              <a:t>seminários</a:t>
            </a:r>
            <a:r>
              <a:rPr lang="en-US" dirty="0"/>
              <a:t> </a:t>
            </a:r>
            <a:r>
              <a:rPr lang="en-US" dirty="0" err="1"/>
              <a:t>internos</a:t>
            </a:r>
            <a:endParaRPr lang="en-US" dirty="0"/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passivo</a:t>
            </a:r>
            <a:r>
              <a:rPr lang="en-US" dirty="0"/>
              <a:t> vs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ativo</a:t>
            </a:r>
            <a:endParaRPr lang="en-US" dirty="0"/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beneficios</a:t>
            </a:r>
            <a:r>
              <a:rPr lang="en-US" dirty="0"/>
              <a:t> </a:t>
            </a:r>
            <a:r>
              <a:rPr lang="en-US" dirty="0" err="1"/>
              <a:t>individuais</a:t>
            </a:r>
            <a:r>
              <a:rPr lang="en-US" dirty="0"/>
              <a:t> de </a:t>
            </a:r>
            <a:r>
              <a:rPr lang="en-US" dirty="0" err="1"/>
              <a:t>conteúdo</a:t>
            </a:r>
            <a:r>
              <a:rPr lang="en-US" dirty="0"/>
              <a:t> </a:t>
            </a:r>
            <a:r>
              <a:rPr lang="en-US" dirty="0" err="1"/>
              <a:t>aberto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Eu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mostrei</a:t>
            </a:r>
            <a:r>
              <a:rPr lang="en-US" dirty="0"/>
              <a:t> a </a:t>
            </a:r>
            <a:r>
              <a:rPr lang="en-US" dirty="0" err="1"/>
              <a:t>cara</a:t>
            </a:r>
            <a:r>
              <a:rPr lang="en-US" dirty="0"/>
              <a:t> do </a:t>
            </a:r>
            <a:r>
              <a:rPr lang="en-US" dirty="0" err="1"/>
              <a:t>Github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né.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cara</a:t>
            </a:r>
            <a:r>
              <a:rPr lang="en-US" dirty="0"/>
              <a:t> do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pra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Repositório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pasta.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pasta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.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um outro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pra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pasta </a:t>
            </a:r>
            <a:r>
              <a:rPr lang="en-US" dirty="0" err="1"/>
              <a:t>porque</a:t>
            </a:r>
            <a:r>
              <a:rPr lang="en-US" dirty="0"/>
              <a:t> um </a:t>
            </a:r>
            <a:r>
              <a:rPr lang="en-US" dirty="0" err="1"/>
              <a:t>repositório</a:t>
            </a:r>
            <a:r>
              <a:rPr lang="en-US" dirty="0"/>
              <a:t>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alterações</a:t>
            </a:r>
            <a:r>
              <a:rPr lang="en-US" dirty="0"/>
              <a:t> que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dentro </a:t>
            </a:r>
            <a:r>
              <a:rPr lang="en-US" dirty="0" err="1"/>
              <a:t>dela</a:t>
            </a:r>
            <a:endParaRPr lang="en-US" dirty="0"/>
          </a:p>
          <a:p>
            <a:r>
              <a:rPr lang="en-US" dirty="0"/>
              <a:t>	+ Voce </a:t>
            </a:r>
            <a:r>
              <a:rPr lang="en-US" dirty="0" err="1"/>
              <a:t>consegue</a:t>
            </a:r>
            <a:r>
              <a:rPr lang="en-US" dirty="0"/>
              <a:t> saber o que </a:t>
            </a:r>
            <a:r>
              <a:rPr lang="en-US" dirty="0" err="1"/>
              <a:t>mudou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, e </a:t>
            </a:r>
            <a:r>
              <a:rPr lang="en-US" dirty="0" err="1"/>
              <a:t>quem</a:t>
            </a:r>
            <a:r>
              <a:rPr lang="en-US" dirty="0"/>
              <a:t> fez a </a:t>
            </a:r>
            <a:r>
              <a:rPr lang="en-US" dirty="0" err="1"/>
              <a:t>alteração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68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baixei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7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82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 </a:t>
            </a:r>
            <a:r>
              <a:rPr lang="en-US" dirty="0" err="1"/>
              <a:t>Licença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governar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e a </a:t>
            </a:r>
            <a:r>
              <a:rPr lang="en-US" dirty="0" err="1"/>
              <a:t>redistribuição</a:t>
            </a:r>
            <a:r>
              <a:rPr lang="en-US" dirty="0"/>
              <a:t> de software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94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Livre e Código </a:t>
            </a:r>
            <a:r>
              <a:rPr lang="en-US" dirty="0" err="1"/>
              <a:t>Aberto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gratuito</a:t>
            </a:r>
            <a:r>
              <a:rPr lang="en-US" dirty="0"/>
              <a:t> (mas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as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</a:t>
            </a:r>
            <a:r>
              <a:rPr lang="en-US" dirty="0" err="1"/>
              <a:t>acontecem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+ Livre no </a:t>
            </a:r>
            <a:r>
              <a:rPr lang="en-US" dirty="0" err="1"/>
              <a:t>sentido</a:t>
            </a:r>
            <a:r>
              <a:rPr lang="en-US" dirty="0"/>
              <a:t> de </a:t>
            </a:r>
            <a:r>
              <a:rPr lang="en-US" dirty="0" err="1"/>
              <a:t>possuir</a:t>
            </a:r>
            <a:r>
              <a:rPr lang="en-US" dirty="0"/>
              <a:t> Liberdade de </a:t>
            </a:r>
            <a:r>
              <a:rPr lang="en-US" dirty="0" err="1"/>
              <a:t>estudar</a:t>
            </a:r>
            <a:r>
              <a:rPr lang="en-US" dirty="0"/>
              <a:t> e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modificações</a:t>
            </a:r>
            <a:r>
              <a:rPr lang="en-US" dirty="0"/>
              <a:t> no Código </a:t>
            </a:r>
            <a:r>
              <a:rPr lang="en-US" dirty="0" err="1"/>
              <a:t>fonte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2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43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55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58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6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6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</a:t>
            </a:r>
            <a:r>
              <a:rPr lang="en-US" dirty="0" err="1"/>
              <a:t>Ressalva</a:t>
            </a:r>
            <a:r>
              <a:rPr lang="en-US" dirty="0"/>
              <a:t>	</a:t>
            </a:r>
            <a:r>
              <a:rPr lang="en-US" dirty="0" err="1"/>
              <a:t>objetivo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 O </a:t>
            </a:r>
            <a:r>
              <a:rPr lang="en-US" dirty="0" err="1"/>
              <a:t>objetivo</a:t>
            </a:r>
            <a:r>
              <a:rPr lang="en-US" dirty="0"/>
              <a:t> dessa </a:t>
            </a:r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traçar</a:t>
            </a:r>
            <a:r>
              <a:rPr lang="en-US" dirty="0"/>
              <a:t> um breve panorama das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práticas</a:t>
            </a:r>
            <a:r>
              <a:rPr lang="en-US" dirty="0"/>
              <a:t> e ferramentas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utilizadas</a:t>
            </a:r>
            <a:r>
              <a:rPr lang="en-US" dirty="0"/>
              <a:t> pela </a:t>
            </a:r>
            <a:r>
              <a:rPr lang="en-US" dirty="0" err="1"/>
              <a:t>comunidade</a:t>
            </a:r>
            <a:r>
              <a:rPr lang="en-US" dirty="0"/>
              <a:t> de software livre 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(FLOSS) que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potencial</a:t>
            </a:r>
            <a:r>
              <a:rPr lang="en-US" dirty="0"/>
              <a:t> para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adotadas</a:t>
            </a:r>
            <a:r>
              <a:rPr lang="en-US" dirty="0"/>
              <a:t> por </a:t>
            </a:r>
            <a:r>
              <a:rPr lang="en-US" dirty="0" err="1"/>
              <a:t>Governos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Governo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91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55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27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1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68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90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18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Eletrônico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Informações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(SEI)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desenvolvido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Tribunal Regional Federal da 4ª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(TRF4),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plataforma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engloba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conjunto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funcionalidades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promovem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eficiência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dirty="0">
                <a:hlinkClick r:id="rId3"/>
              </a:rPr>
              <a:t>https://softwarepublico.gov.br/archives/thread/sei-tecnico/por-que-nao-e-possivel-mexer-no-codigo-do-sei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06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80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1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perspectiva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de um </a:t>
            </a:r>
            <a:r>
              <a:rPr lang="en-US" dirty="0" err="1"/>
              <a:t>programador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engenheiro</a:t>
            </a:r>
            <a:r>
              <a:rPr lang="en-US" dirty="0"/>
              <a:t> de software,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escrevo</a:t>
            </a:r>
            <a:r>
              <a:rPr lang="en-US" dirty="0"/>
              <a:t> software </a:t>
            </a:r>
            <a:r>
              <a:rPr lang="en-US" dirty="0" err="1"/>
              <a:t>profissional</a:t>
            </a:r>
            <a:endParaRPr lang="en-US" dirty="0"/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é</a:t>
            </a:r>
            <a:r>
              <a:rPr lang="en-US" dirty="0"/>
              <a:t> de um </a:t>
            </a:r>
            <a:r>
              <a:rPr lang="en-US" dirty="0" err="1"/>
              <a:t>analista</a:t>
            </a:r>
            <a:r>
              <a:rPr lang="en-US" dirty="0"/>
              <a:t> de dados que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programação</a:t>
            </a:r>
            <a:r>
              <a:rPr lang="en-US" dirty="0"/>
              <a:t> e </a:t>
            </a:r>
            <a:r>
              <a:rPr lang="en-US" dirty="0" err="1"/>
              <a:t>práticas</a:t>
            </a:r>
            <a:r>
              <a:rPr lang="en-US" dirty="0"/>
              <a:t> de </a:t>
            </a:r>
            <a:r>
              <a:rPr lang="en-US" dirty="0" err="1"/>
              <a:t>engenharia</a:t>
            </a:r>
            <a:r>
              <a:rPr lang="en-US" dirty="0"/>
              <a:t> de software no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a </a:t>
            </a:r>
            <a:r>
              <a:rPr lang="en-US" dirty="0" err="1"/>
              <a:t>dia</a:t>
            </a:r>
            <a:endParaRPr lang="en-US" dirty="0"/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práticas</a:t>
            </a:r>
            <a:r>
              <a:rPr lang="en-US" dirty="0"/>
              <a:t> e ferramentas dessa </a:t>
            </a:r>
            <a:r>
              <a:rPr lang="en-US" dirty="0" err="1"/>
              <a:t>indústria</a:t>
            </a:r>
            <a:r>
              <a:rPr lang="en-US" dirty="0"/>
              <a:t> que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utilizar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72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5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8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8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21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41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01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31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3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A </a:t>
            </a:r>
            <a:r>
              <a:rPr lang="en-US" dirty="0" err="1"/>
              <a:t>conclusão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que um </a:t>
            </a:r>
            <a:r>
              <a:rPr lang="en-US" dirty="0" err="1"/>
              <a:t>cientista</a:t>
            </a:r>
            <a:r>
              <a:rPr lang="en-US" dirty="0"/>
              <a:t> de dados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pior</a:t>
            </a:r>
            <a:r>
              <a:rPr lang="en-US" dirty="0"/>
              <a:t> nesses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quesitos</a:t>
            </a:r>
            <a:endParaRPr lang="en-US" dirty="0"/>
          </a:p>
          <a:p>
            <a:endParaRPr lang="en-US" dirty="0"/>
          </a:p>
          <a:p>
            <a:r>
              <a:rPr lang="en-US" dirty="0"/>
              <a:t>+ Evangelista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86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36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Se o </a:t>
            </a:r>
            <a:r>
              <a:rPr lang="en-US" dirty="0" err="1"/>
              <a:t>objetivo</a:t>
            </a:r>
            <a:r>
              <a:rPr lang="en-US" dirty="0"/>
              <a:t> dessa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ajudar</a:t>
            </a:r>
            <a:r>
              <a:rPr lang="en-US" dirty="0"/>
              <a:t> a </a:t>
            </a:r>
            <a:r>
              <a:rPr lang="en-US" dirty="0" err="1"/>
              <a:t>construir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mental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práticas</a:t>
            </a:r>
            <a:r>
              <a:rPr lang="en-US" dirty="0"/>
              <a:t> e ferramentas, nada </a:t>
            </a:r>
            <a:r>
              <a:rPr lang="en-US" dirty="0" err="1"/>
              <a:t>melhor</a:t>
            </a:r>
            <a:r>
              <a:rPr lang="en-US" dirty="0"/>
              <a:t> do que </a:t>
            </a:r>
            <a:r>
              <a:rPr lang="en-US" dirty="0" err="1"/>
              <a:t>usar</a:t>
            </a:r>
            <a:r>
              <a:rPr lang="en-US" dirty="0"/>
              <a:t> um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conceitual</a:t>
            </a:r>
            <a:endParaRPr lang="en-US" dirty="0"/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conceitual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ferramenta para </a:t>
            </a:r>
            <a:r>
              <a:rPr lang="en-US" dirty="0" err="1"/>
              <a:t>organização</a:t>
            </a:r>
            <a:r>
              <a:rPr lang="en-US" dirty="0"/>
              <a:t> e </a:t>
            </a:r>
            <a:r>
              <a:rPr lang="en-US" dirty="0" err="1"/>
              <a:t>representação</a:t>
            </a:r>
            <a:r>
              <a:rPr lang="en-US" dirty="0"/>
              <a:t> do </a:t>
            </a:r>
            <a:r>
              <a:rPr lang="en-US" dirty="0" err="1"/>
              <a:t>conhecimento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+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um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conceitual</a:t>
            </a:r>
            <a:r>
              <a:rPr lang="en-US" dirty="0"/>
              <a:t> </a:t>
            </a:r>
            <a:r>
              <a:rPr lang="en-US" dirty="0" err="1"/>
              <a:t>são</a:t>
            </a:r>
            <a:endParaRPr lang="en-US" dirty="0"/>
          </a:p>
          <a:p>
            <a:endParaRPr lang="en-US" dirty="0"/>
          </a:p>
          <a:p>
            <a:r>
              <a:rPr lang="en-US" dirty="0"/>
              <a:t>Podemos </a:t>
            </a:r>
            <a:r>
              <a:rPr lang="en-US" dirty="0" err="1"/>
              <a:t>dizer</a:t>
            </a:r>
            <a:r>
              <a:rPr lang="en-US" dirty="0"/>
              <a:t> que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conceitual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r>
              <a:rPr lang="en-US" dirty="0"/>
              <a:t> </a:t>
            </a:r>
            <a:r>
              <a:rPr lang="en-US" dirty="0" err="1"/>
              <a:t>gráfica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dimensões</a:t>
            </a:r>
            <a:r>
              <a:rPr lang="en-US" dirty="0"/>
              <a:t> de um conjunto de </a:t>
            </a:r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construídos</a:t>
            </a:r>
            <a:r>
              <a:rPr lang="en-US" dirty="0"/>
              <a:t> de </a:t>
            </a:r>
            <a:r>
              <a:rPr lang="en-US" dirty="0" err="1"/>
              <a:t>tal</a:t>
            </a:r>
            <a:r>
              <a:rPr lang="en-US" dirty="0"/>
              <a:t> forma que as </a:t>
            </a:r>
            <a:r>
              <a:rPr lang="en-US" dirty="0" err="1"/>
              <a:t>relações</a:t>
            </a:r>
            <a:r>
              <a:rPr lang="en-US" dirty="0"/>
              <a:t> entre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evidentes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aparecem</a:t>
            </a:r>
            <a:r>
              <a:rPr lang="en-US" dirty="0"/>
              <a:t> dentro de </a:t>
            </a:r>
            <a:r>
              <a:rPr lang="en-US" dirty="0" err="1"/>
              <a:t>caixas</a:t>
            </a:r>
            <a:r>
              <a:rPr lang="en-US" dirty="0"/>
              <a:t> </a:t>
            </a:r>
            <a:r>
              <a:rPr lang="en-US" dirty="0" err="1"/>
              <a:t>enquanto</a:t>
            </a:r>
            <a:r>
              <a:rPr lang="en-US" dirty="0"/>
              <a:t> que as </a:t>
            </a:r>
            <a:r>
              <a:rPr lang="en-US" dirty="0" err="1"/>
              <a:t>relações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especificadas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err="1"/>
              <a:t>frases</a:t>
            </a:r>
            <a:r>
              <a:rPr lang="en-US" dirty="0"/>
              <a:t> de </a:t>
            </a:r>
            <a:r>
              <a:rPr lang="en-US" dirty="0" err="1"/>
              <a:t>ligação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arcos que </a:t>
            </a:r>
            <a:r>
              <a:rPr lang="en-US" dirty="0" err="1"/>
              <a:t>unem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. As </a:t>
            </a:r>
            <a:r>
              <a:rPr lang="en-US" dirty="0" err="1"/>
              <a:t>frases</a:t>
            </a:r>
            <a:r>
              <a:rPr lang="en-US" dirty="0"/>
              <a:t> de </a:t>
            </a:r>
            <a:r>
              <a:rPr lang="en-US" dirty="0" err="1"/>
              <a:t>ligação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estruturantes</a:t>
            </a:r>
            <a:r>
              <a:rPr lang="en-US" dirty="0"/>
              <a:t> e </a:t>
            </a:r>
            <a:r>
              <a:rPr lang="en-US" dirty="0" err="1"/>
              <a:t>exercem</a:t>
            </a:r>
            <a:r>
              <a:rPr lang="en-US" dirty="0"/>
              <a:t> </a:t>
            </a:r>
            <a:r>
              <a:rPr lang="en-US" dirty="0" err="1"/>
              <a:t>papel</a:t>
            </a:r>
            <a:r>
              <a:rPr lang="en-US" dirty="0"/>
              <a:t> fundamental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entre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. A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, </a:t>
            </a:r>
            <a:r>
              <a:rPr lang="en-US" dirty="0" err="1"/>
              <a:t>conectados</a:t>
            </a:r>
            <a:r>
              <a:rPr lang="en-US" dirty="0"/>
              <a:t> por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frase</a:t>
            </a:r>
            <a:r>
              <a:rPr lang="en-US" dirty="0"/>
              <a:t> de </a:t>
            </a:r>
            <a:r>
              <a:rPr lang="en-US" dirty="0" err="1"/>
              <a:t>ligação</a:t>
            </a:r>
            <a:r>
              <a:rPr lang="en-US" dirty="0"/>
              <a:t> </a:t>
            </a:r>
            <a:r>
              <a:rPr lang="en-US" dirty="0" err="1"/>
              <a:t>chamamos</a:t>
            </a:r>
            <a:r>
              <a:rPr lang="en-US" dirty="0"/>
              <a:t> de </a:t>
            </a:r>
            <a:r>
              <a:rPr lang="en-US" dirty="0" err="1"/>
              <a:t>proposição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3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47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A3BCE-ECCF-1342-BF08-9751FB6525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5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6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7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9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6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54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3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5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5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2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39368-5928-3043-B20D-B83CFDDC6F81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7783-8B35-F74B-BF4C-123B66241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josh_wills/status/198093512149958656" TargetMode="External"/><Relationship Id="rId4" Type="http://schemas.openxmlformats.org/officeDocument/2006/relationships/hyperlink" Target="http://drewconway.com/zia/2013/3/26/the-data-science-venn-diagra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45443" y="726244"/>
            <a:ext cx="1065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Imagine que </a:t>
            </a:r>
            <a:r>
              <a:rPr lang="en-US" sz="2800" b="1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seu</a:t>
            </a:r>
            <a:r>
              <a:rPr lang="en-US" sz="2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gestor </a:t>
            </a:r>
            <a:r>
              <a:rPr lang="en-US" sz="2800" b="1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pediu</a:t>
            </a:r>
            <a:r>
              <a:rPr lang="en-US" sz="2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uma</a:t>
            </a:r>
            <a:r>
              <a:rPr lang="en-US" sz="2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nota </a:t>
            </a:r>
            <a:r>
              <a:rPr lang="en-US" sz="2800" b="1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técnica</a:t>
            </a:r>
            <a:r>
              <a:rPr lang="en-US" sz="2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sobre</a:t>
            </a:r>
            <a:r>
              <a:rPr lang="en-US" sz="2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...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94859" y="2484708"/>
            <a:ext cx="8456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Agora, imagine que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você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nunca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ouviu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falar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sobre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…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94859" y="3266779"/>
            <a:ext cx="41488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Qual</a:t>
            </a:r>
            <a:r>
              <a:rPr lang="en-US" sz="260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sua</a:t>
            </a:r>
            <a:r>
              <a:rPr lang="en-US" sz="260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primeira</a:t>
            </a:r>
            <a:r>
              <a:rPr lang="en-US" sz="260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ação</a:t>
            </a:r>
            <a:r>
              <a:rPr lang="en-US" sz="260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?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42522" y="3857494"/>
            <a:ext cx="16498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strike="sngStrike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reclamar</a:t>
            </a:r>
            <a:endParaRPr lang="en-US" sz="2600" strike="sngStrike">
              <a:solidFill>
                <a:schemeClr val="bg1"/>
              </a:solidFill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5022" y="4399635"/>
            <a:ext cx="13292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strike="sngStrike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google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47522" y="4896805"/>
            <a:ext cx="1774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pesquisar</a:t>
            </a:r>
            <a:endParaRPr lang="en-US" sz="2600" dirty="0">
              <a:solidFill>
                <a:schemeClr val="bg1"/>
              </a:solidFill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8226B5-D21F-1242-A06E-253D7F7D1F36}"/>
              </a:ext>
            </a:extLst>
          </p:cNvPr>
          <p:cNvSpPr txBox="1"/>
          <p:nvPr/>
        </p:nvSpPr>
        <p:spPr>
          <a:xfrm>
            <a:off x="215671" y="5474585"/>
            <a:ext cx="77700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Em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última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instância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, o que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viabiliza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essa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ação</a:t>
            </a:r>
            <a:r>
              <a:rPr lang="en-US" sz="2600" dirty="0">
                <a:solidFill>
                  <a:schemeClr val="bg1"/>
                </a:solidFill>
                <a:latin typeface="Montserrat ExtraLight" charset="0"/>
                <a:ea typeface="Montserrat ExtraLight" charset="0"/>
                <a:cs typeface="Montserrat ExtraLight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5329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D49C1-08BE-7B47-9BB9-0450AA61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68" y="897614"/>
            <a:ext cx="8983936" cy="5062771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55448765-45A5-BB4B-85D1-81D0ADD2AD22}"/>
              </a:ext>
            </a:extLst>
          </p:cNvPr>
          <p:cNvSpPr/>
          <p:nvPr/>
        </p:nvSpPr>
        <p:spPr>
          <a:xfrm>
            <a:off x="3094074" y="474076"/>
            <a:ext cx="1975714" cy="220875"/>
          </a:xfrm>
          <a:prstGeom prst="wedgeRectCallout">
            <a:avLst>
              <a:gd name="adj1" fmla="val -46981"/>
              <a:gd name="adj2" fmla="val 20060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ontserrat" pitchFamily="2" charset="77"/>
              </a:rPr>
              <a:t>usuário</a:t>
            </a:r>
            <a:r>
              <a:rPr lang="en-US" sz="1400" dirty="0">
                <a:latin typeface="Montserrat" pitchFamily="2" charset="77"/>
              </a:rPr>
              <a:t>/</a:t>
            </a:r>
            <a:r>
              <a:rPr lang="en-US" sz="1400" dirty="0" err="1">
                <a:latin typeface="Montserrat" pitchFamily="2" charset="77"/>
              </a:rPr>
              <a:t>repositório</a:t>
            </a:r>
            <a:endParaRPr lang="en-US" sz="1400" dirty="0">
              <a:latin typeface="Montserrat" pitchFamily="2" charset="77"/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F4D6C04-FC45-9149-AF1D-FCF611491DD2}"/>
              </a:ext>
            </a:extLst>
          </p:cNvPr>
          <p:cNvSpPr/>
          <p:nvPr/>
        </p:nvSpPr>
        <p:spPr>
          <a:xfrm>
            <a:off x="169675" y="2970133"/>
            <a:ext cx="1230121" cy="269544"/>
          </a:xfrm>
          <a:prstGeom prst="wedgeRectCallout">
            <a:avLst>
              <a:gd name="adj1" fmla="val 75757"/>
              <a:gd name="adj2" fmla="val 1611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ontserrat" pitchFamily="2" charset="77"/>
              </a:rPr>
              <a:t>arquivos</a:t>
            </a:r>
            <a:endParaRPr lang="en-US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173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64735D-EC85-854D-8F91-2D4071260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83"/>
          <a:stretch/>
        </p:blipFill>
        <p:spPr>
          <a:xfrm>
            <a:off x="2843048" y="1037486"/>
            <a:ext cx="6505903" cy="45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372897-6CDF-0246-911F-191D39C2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68" y="318974"/>
            <a:ext cx="7172487" cy="60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4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008BA8-6DD9-BC42-A69B-ADEB888B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774700"/>
            <a:ext cx="114808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3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A41C6-510D-B846-8B12-1CC6616D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457" y="180748"/>
            <a:ext cx="6195893" cy="65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D49C1-08BE-7B47-9BB9-0450AA61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68" y="897614"/>
            <a:ext cx="8983936" cy="5062771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55448765-45A5-BB4B-85D1-81D0ADD2AD22}"/>
              </a:ext>
            </a:extLst>
          </p:cNvPr>
          <p:cNvSpPr/>
          <p:nvPr/>
        </p:nvSpPr>
        <p:spPr>
          <a:xfrm>
            <a:off x="3604437" y="808074"/>
            <a:ext cx="1148316" cy="202019"/>
          </a:xfrm>
          <a:prstGeom prst="wedgeRectCallout">
            <a:avLst>
              <a:gd name="adj1" fmla="val -50210"/>
              <a:gd name="adj2" fmla="val 22467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316352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15D1AA-AC43-794A-A1CA-24EC4037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9" y="108834"/>
            <a:ext cx="8154286" cy="3633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A22C7E-AA39-D947-91B3-04D2602BE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3" y="3979960"/>
            <a:ext cx="6858173" cy="27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1A3E26-5981-854B-A34A-41FB34D7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78" y="0"/>
            <a:ext cx="9371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D49C1-08BE-7B47-9BB9-0450AA61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68" y="897614"/>
            <a:ext cx="8983936" cy="5062771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55448765-45A5-BB4B-85D1-81D0ADD2AD22}"/>
              </a:ext>
            </a:extLst>
          </p:cNvPr>
          <p:cNvSpPr/>
          <p:nvPr/>
        </p:nvSpPr>
        <p:spPr>
          <a:xfrm>
            <a:off x="4497572" y="785972"/>
            <a:ext cx="1488558" cy="223284"/>
          </a:xfrm>
          <a:prstGeom prst="wedgeRectCallout">
            <a:avLst>
              <a:gd name="adj1" fmla="val -50210"/>
              <a:gd name="adj2" fmla="val 22467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pull requests</a:t>
            </a:r>
          </a:p>
        </p:txBody>
      </p:sp>
    </p:spTree>
    <p:extLst>
      <p:ext uri="{BB962C8B-B14F-4D97-AF65-F5344CB8AC3E}">
        <p14:creationId xmlns:p14="http://schemas.microsoft.com/office/powerpoint/2010/main" val="74224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7F8B83-CF86-3240-82F4-B59A700D1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7" y="308493"/>
            <a:ext cx="6482628" cy="2211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DCFBD-2B23-054C-AF3C-C8AD1771B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47" y="2936784"/>
            <a:ext cx="5947883" cy="3304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B5391-ED90-1945-AA72-04F065592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049" y="3508594"/>
            <a:ext cx="5280271" cy="273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0890" y="324050"/>
            <a:ext cx="8110219" cy="9236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latin typeface="Montserrat" pitchFamily="2" charset="77"/>
                <a:ea typeface="Montserrat SemiBold" charset="0"/>
                <a:cs typeface="Montserrat SemiBold" charset="0"/>
              </a:rPr>
              <a:t>A </a:t>
            </a:r>
            <a:r>
              <a:rPr lang="en-US" sz="4800" b="1" dirty="0" err="1">
                <a:latin typeface="Montserrat" pitchFamily="2" charset="77"/>
                <a:ea typeface="Montserrat SemiBold" charset="0"/>
                <a:cs typeface="Montserrat SemiBold" charset="0"/>
              </a:rPr>
              <a:t>Revolução</a:t>
            </a:r>
            <a:r>
              <a:rPr lang="en-US" sz="4800" b="1" dirty="0">
                <a:latin typeface="Montserrat" pitchFamily="2" charset="77"/>
                <a:ea typeface="Montserrat SemiBold" charset="0"/>
                <a:cs typeface="Montserrat SemiBold" charset="0"/>
              </a:rPr>
              <a:t> </a:t>
            </a:r>
            <a:r>
              <a:rPr lang="en-US" sz="4800" b="1" dirty="0" err="1">
                <a:latin typeface="Montserrat" pitchFamily="2" charset="77"/>
                <a:ea typeface="Montserrat SemiBold" charset="0"/>
                <a:cs typeface="Montserrat SemiBold" charset="0"/>
              </a:rPr>
              <a:t>será</a:t>
            </a:r>
            <a:r>
              <a:rPr lang="en-US" sz="4800" b="1" dirty="0">
                <a:latin typeface="Montserrat" pitchFamily="2" charset="77"/>
                <a:ea typeface="Montserrat SemiBold" charset="0"/>
                <a:cs typeface="Montserrat SemiBold" charset="0"/>
              </a:rPr>
              <a:t> </a:t>
            </a:r>
            <a:r>
              <a:rPr lang="en-US" sz="4800" b="1" dirty="0" err="1">
                <a:latin typeface="Montserrat" pitchFamily="2" charset="77"/>
                <a:ea typeface="Montserrat SemiBold" charset="0"/>
                <a:cs typeface="Montserrat SemiBold" charset="0"/>
              </a:rPr>
              <a:t>Aberta</a:t>
            </a:r>
            <a:r>
              <a:rPr lang="en-US" sz="4800" b="1" dirty="0">
                <a:latin typeface="Montserrat" pitchFamily="2" charset="77"/>
                <a:ea typeface="Montserrat SemiBold" charset="0"/>
                <a:cs typeface="Montserrat SemiBold" charset="0"/>
              </a:rPr>
              <a:t> </a:t>
            </a:r>
            <a:endParaRPr lang="en-US" sz="4800" dirty="0">
              <a:latin typeface="Montserrat ExtraLight" pitchFamily="2" charset="77"/>
              <a:ea typeface="Montserrat SemiBold" charset="0"/>
              <a:cs typeface="Montserrat Semi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33093" y="2217916"/>
            <a:ext cx="3535082" cy="666673"/>
          </a:xfrm>
        </p:spPr>
        <p:txBody>
          <a:bodyPr>
            <a:noAutofit/>
          </a:bodyPr>
          <a:lstStyle/>
          <a:p>
            <a:pPr algn="r"/>
            <a:r>
              <a:rPr lang="en-US" sz="1600" dirty="0">
                <a:latin typeface="Montserrat ExtraLight" charset="0"/>
                <a:ea typeface="Montserrat ExtraLight" charset="0"/>
                <a:cs typeface="Montserrat ExtraLight" charset="0"/>
              </a:rPr>
              <a:t>Samira Marx </a:t>
            </a:r>
            <a:r>
              <a:rPr lang="en-US" sz="1100" dirty="0">
                <a:latin typeface="Montserrat ExtraLight" charset="0"/>
                <a:ea typeface="Montserrat ExtraLight" charset="0"/>
                <a:cs typeface="Montserrat ExtraLight" charset="0"/>
              </a:rPr>
              <a:t>- MSc Transport Economics</a:t>
            </a:r>
            <a:endParaRPr lang="en-US" sz="1600" dirty="0">
              <a:latin typeface="Montserrat ExtraLight" charset="0"/>
              <a:ea typeface="Montserrat ExtraLight" charset="0"/>
              <a:cs typeface="Montserrat ExtraLight" charset="0"/>
            </a:endParaRPr>
          </a:p>
          <a:p>
            <a:pPr algn="r"/>
            <a:r>
              <a:rPr lang="en-US" sz="1600" dirty="0">
                <a:latin typeface="Montserrat ExtraLight" charset="0"/>
                <a:ea typeface="Montserrat ExtraLight" charset="0"/>
                <a:cs typeface="Montserrat ExtraLight" charset="0"/>
              </a:rPr>
              <a:t>Dr. Jeremy Toner </a:t>
            </a:r>
            <a:r>
              <a:rPr lang="en-US" sz="1100" dirty="0">
                <a:latin typeface="Montserrat ExtraLight" charset="0"/>
                <a:ea typeface="Montserrat ExtraLight" charset="0"/>
                <a:cs typeface="Montserrat ExtraLight" charset="0"/>
              </a:rPr>
              <a:t>- Supervisor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37AE6-1F55-574C-B3CB-8A3C95219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7166" b="14685"/>
          <a:stretch/>
        </p:blipFill>
        <p:spPr>
          <a:xfrm>
            <a:off x="0" y="2184400"/>
            <a:ext cx="12192000" cy="46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4F4047-5A62-0747-B356-2084B8C10ED3}"/>
              </a:ext>
            </a:extLst>
          </p:cNvPr>
          <p:cNvSpPr/>
          <p:nvPr/>
        </p:nvSpPr>
        <p:spPr>
          <a:xfrm>
            <a:off x="5389998" y="1346725"/>
            <a:ext cx="7221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Montserrat ExtraLight" pitchFamily="2" charset="77"/>
                <a:ea typeface="Montserrat SemiBold" charset="0"/>
                <a:cs typeface="Montserrat SemiBold" charset="0"/>
              </a:rPr>
              <a:t>PRÁTICAS E FERRAMENTAS PARA GOVERNO ABERTO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48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9EC50C-4994-F546-872A-5AC95558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45" y="0"/>
            <a:ext cx="9459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70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8ADB4-4D1F-D944-9AE6-0456FA8A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17" y="838833"/>
            <a:ext cx="9429020" cy="5710822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E9002586-F069-6846-809A-80121D41B374}"/>
              </a:ext>
            </a:extLst>
          </p:cNvPr>
          <p:cNvSpPr/>
          <p:nvPr/>
        </p:nvSpPr>
        <p:spPr>
          <a:xfrm>
            <a:off x="3094074" y="308345"/>
            <a:ext cx="1892596" cy="270203"/>
          </a:xfrm>
          <a:prstGeom prst="wedgeRectCallout">
            <a:avLst>
              <a:gd name="adj1" fmla="val -66958"/>
              <a:gd name="adj2" fmla="val 2043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ontserrat" pitchFamily="2" charset="77"/>
              </a:rPr>
              <a:t>usuário</a:t>
            </a:r>
            <a:r>
              <a:rPr lang="en-US" sz="1400" dirty="0">
                <a:latin typeface="Montserrat" pitchFamily="2" charset="77"/>
              </a:rPr>
              <a:t>/</a:t>
            </a:r>
            <a:r>
              <a:rPr lang="en-US" sz="1400" dirty="0" err="1">
                <a:latin typeface="Montserrat" pitchFamily="2" charset="77"/>
              </a:rPr>
              <a:t>repositório</a:t>
            </a:r>
            <a:endParaRPr lang="en-US" sz="1400" dirty="0">
              <a:latin typeface="Montserrat" pitchFamily="2" charset="77"/>
            </a:endParaRP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47A3FE11-49F7-BF46-A042-E336C18F23A5}"/>
              </a:ext>
            </a:extLst>
          </p:cNvPr>
          <p:cNvSpPr/>
          <p:nvPr/>
        </p:nvSpPr>
        <p:spPr>
          <a:xfrm>
            <a:off x="231985" y="928681"/>
            <a:ext cx="925478" cy="230268"/>
          </a:xfrm>
          <a:prstGeom prst="wedgeRectCallout">
            <a:avLst>
              <a:gd name="adj1" fmla="val 119414"/>
              <a:gd name="adj2" fmla="val 1011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270556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2541B6-9D32-424A-8885-09877978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41" y="0"/>
            <a:ext cx="9197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9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BCB9B-4E0C-E84B-9165-97F8C0B6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927100"/>
            <a:ext cx="11684000" cy="5003800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C02589BB-A719-0B4E-96D1-4749170F443D}"/>
              </a:ext>
            </a:extLst>
          </p:cNvPr>
          <p:cNvSpPr/>
          <p:nvPr/>
        </p:nvSpPr>
        <p:spPr>
          <a:xfrm>
            <a:off x="4976036" y="404038"/>
            <a:ext cx="733647" cy="308343"/>
          </a:xfrm>
          <a:prstGeom prst="wedgeRectCallout">
            <a:avLst>
              <a:gd name="adj1" fmla="val 101312"/>
              <a:gd name="adj2" fmla="val 30016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20827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7F0A2-68A5-4F4B-9D40-63BA0A0D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94" y="0"/>
            <a:ext cx="9224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68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9A928-9887-0844-BAA0-953869B2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63" y="368777"/>
            <a:ext cx="9941442" cy="6239262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FE43AFE6-7199-DE4D-82BC-B8027F1F3175}"/>
              </a:ext>
            </a:extLst>
          </p:cNvPr>
          <p:cNvSpPr/>
          <p:nvPr/>
        </p:nvSpPr>
        <p:spPr>
          <a:xfrm>
            <a:off x="95692" y="861238"/>
            <a:ext cx="1275906" cy="308343"/>
          </a:xfrm>
          <a:prstGeom prst="wedgeRectCallout">
            <a:avLst>
              <a:gd name="adj1" fmla="val 54428"/>
              <a:gd name="adj2" fmla="val 2622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ontserrat" pitchFamily="2" charset="77"/>
              </a:rPr>
              <a:t>repositórios</a:t>
            </a:r>
            <a:endParaRPr lang="en-US" sz="1400" dirty="0">
              <a:latin typeface="Montserrat" pitchFamily="2" charset="77"/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7145ADAB-C2D2-044E-A6E1-4FE3CF4508C6}"/>
              </a:ext>
            </a:extLst>
          </p:cNvPr>
          <p:cNvSpPr/>
          <p:nvPr/>
        </p:nvSpPr>
        <p:spPr>
          <a:xfrm>
            <a:off x="3618612" y="2321443"/>
            <a:ext cx="985286" cy="308343"/>
          </a:xfrm>
          <a:prstGeom prst="wedgeRectCallout">
            <a:avLst>
              <a:gd name="adj1" fmla="val -26224"/>
              <a:gd name="adj2" fmla="val -1067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ontserrat" pitchFamily="2" charset="77"/>
              </a:rPr>
              <a:t>usuários</a:t>
            </a:r>
            <a:endParaRPr lang="en-US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144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BA5CC-6C8E-FC4A-9D64-CB9209CF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46" y="0"/>
            <a:ext cx="9348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2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0A77A-AF91-0F4E-8DA9-0D436A9F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672" y="675167"/>
            <a:ext cx="8070539" cy="55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88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45443" y="726244"/>
            <a:ext cx="7378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Alguns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Projetos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- Software</a:t>
            </a:r>
          </a:p>
        </p:txBody>
      </p:sp>
    </p:spTree>
    <p:extLst>
      <p:ext uri="{BB962C8B-B14F-4D97-AF65-F5344CB8AC3E}">
        <p14:creationId xmlns:p14="http://schemas.microsoft.com/office/powerpoint/2010/main" val="3842920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50970F-7FF1-F04A-94DD-5176E53D2365}"/>
              </a:ext>
            </a:extLst>
          </p:cNvPr>
          <p:cNvSpPr txBox="1"/>
          <p:nvPr/>
        </p:nvSpPr>
        <p:spPr>
          <a:xfrm>
            <a:off x="555470" y="486562"/>
            <a:ext cx="480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https://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github.com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joomla</a:t>
            </a:r>
            <a:endParaRPr lang="en-US" sz="28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B025D5-01AC-3C46-95E1-F3275EA7C6E9}"/>
              </a:ext>
            </a:extLst>
          </p:cNvPr>
          <p:cNvCxnSpPr/>
          <p:nvPr/>
        </p:nvCxnSpPr>
        <p:spPr>
          <a:xfrm flipV="1">
            <a:off x="-164923" y="1124214"/>
            <a:ext cx="26640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E8A13E-98A4-FC45-8733-EDD003BAF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67" y="1124214"/>
            <a:ext cx="7871637" cy="56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6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5540" y="3946924"/>
            <a:ext cx="22236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Montserrat Medium" charset="0"/>
                <a:ea typeface="Montserrat Medium" charset="0"/>
                <a:cs typeface="Montserrat Medium" charset="0"/>
              </a:rPr>
              <a:t>TRAJETÓRIA PROFISSIONAL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152792" y="1637984"/>
            <a:ext cx="1141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ontserrat ExtraLight" charset="0"/>
                <a:ea typeface="Montserrat ExtraLight" charset="0"/>
                <a:cs typeface="Montserrat ExtraLight" charset="0"/>
              </a:rPr>
              <a:t>ESTATÍSTICA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5284" y="1300571"/>
            <a:ext cx="2257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ontserrat ExtraLight" charset="0"/>
                <a:ea typeface="Montserrat ExtraLight" charset="0"/>
                <a:cs typeface="Montserrat ExtraLight" charset="0"/>
              </a:rPr>
              <a:t>ADMINISTRAÇÃO PÚBLICA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974148" y="1554104"/>
            <a:ext cx="2449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ontserrat ExtraLight" charset="0"/>
                <a:ea typeface="Montserrat ExtraLight" charset="0"/>
                <a:cs typeface="Montserrat ExtraLight" charset="0"/>
              </a:rPr>
              <a:t>ENGENHARIA DE SOFTWARE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948244">
            <a:off x="2594465" y="1386360"/>
            <a:ext cx="309110" cy="7560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948493">
            <a:off x="4484770" y="1462710"/>
            <a:ext cx="309110" cy="75600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121436" y="1886131"/>
            <a:ext cx="11849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>
                <a:latin typeface="Montserrat ExtraLight" charset="0"/>
                <a:ea typeface="Montserrat ExtraLight" charset="0"/>
                <a:cs typeface="Montserrat ExtraLight" charset="0"/>
              </a:rPr>
              <a:t>Especialização</a:t>
            </a:r>
            <a:endParaRPr lang="en-US" sz="11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765738">
            <a:off x="6717183" y="1898088"/>
            <a:ext cx="309110" cy="75600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10165484" y="1592267"/>
            <a:ext cx="1141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trike="sngStrike" dirty="0">
                <a:latin typeface="Montserrat ExtraLight" charset="0"/>
                <a:ea typeface="Montserrat ExtraLight" charset="0"/>
                <a:cs typeface="Montserrat ExtraLight" charset="0"/>
              </a:rPr>
              <a:t>ESTATÍSTICA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239262" y="1784178"/>
            <a:ext cx="840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>
                <a:latin typeface="Montserrat ExtraLight" charset="0"/>
                <a:ea typeface="Montserrat ExtraLight" charset="0"/>
                <a:cs typeface="Montserrat ExtraLight" charset="0"/>
              </a:rPr>
              <a:t>Mestrado</a:t>
            </a:r>
            <a:endParaRPr lang="en-US" sz="11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8633D6-0282-5E4A-98DB-ED5053AF09DC}"/>
              </a:ext>
            </a:extLst>
          </p:cNvPr>
          <p:cNvSpPr/>
          <p:nvPr/>
        </p:nvSpPr>
        <p:spPr>
          <a:xfrm>
            <a:off x="0" y="973387"/>
            <a:ext cx="20313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Montserrat Medium" charset="0"/>
                <a:ea typeface="Montserrat Medium" charset="0"/>
                <a:cs typeface="Montserrat Medium" charset="0"/>
              </a:rPr>
              <a:t>TRAJETÓRIA ACADÊMICA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3ED3362-9D65-054C-9118-DAE1248FD2FE}"/>
              </a:ext>
            </a:extLst>
          </p:cNvPr>
          <p:cNvSpPr txBox="1"/>
          <p:nvPr/>
        </p:nvSpPr>
        <p:spPr>
          <a:xfrm>
            <a:off x="45540" y="1869267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trike="sngStrike" dirty="0">
                <a:latin typeface="Montserrat ExtraLight" charset="0"/>
                <a:ea typeface="Montserrat ExtraLight" charset="0"/>
                <a:cs typeface="Montserrat ExtraLight" charset="0"/>
              </a:rPr>
              <a:t>SISTEMAS DE INFORMAÇÃO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B9DC5E-1FEA-2840-B01A-096DE8F1B7BD}"/>
              </a:ext>
            </a:extLst>
          </p:cNvPr>
          <p:cNvSpPr txBox="1"/>
          <p:nvPr/>
        </p:nvSpPr>
        <p:spPr>
          <a:xfrm>
            <a:off x="5452500" y="1774555"/>
            <a:ext cx="11849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>
                <a:latin typeface="Montserrat ExtraLight" charset="0"/>
                <a:ea typeface="Montserrat ExtraLight" charset="0"/>
                <a:cs typeface="Montserrat ExtraLight" charset="0"/>
              </a:rPr>
              <a:t>Especialização</a:t>
            </a:r>
            <a:endParaRPr lang="en-US" sz="11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8720CA-EDF9-EB4B-818B-7634DBE240A4}"/>
              </a:ext>
            </a:extLst>
          </p:cNvPr>
          <p:cNvSpPr txBox="1"/>
          <p:nvPr/>
        </p:nvSpPr>
        <p:spPr>
          <a:xfrm>
            <a:off x="569270" y="2110658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>
                <a:latin typeface="Montserrat ExtraLight" charset="0"/>
                <a:ea typeface="Montserrat ExtraLight" charset="0"/>
                <a:cs typeface="Montserrat ExtraLight" charset="0"/>
              </a:rPr>
              <a:t>Graduação</a:t>
            </a:r>
            <a:endParaRPr lang="en-US" sz="11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2D749A-21B5-D347-BE14-C43ADD37D8F1}"/>
              </a:ext>
            </a:extLst>
          </p:cNvPr>
          <p:cNvSpPr txBox="1"/>
          <p:nvPr/>
        </p:nvSpPr>
        <p:spPr>
          <a:xfrm>
            <a:off x="2031325" y="4558685"/>
            <a:ext cx="1398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ontserrat ExtraLight" charset="0"/>
                <a:ea typeface="Montserrat ExtraLight" charset="0"/>
                <a:cs typeface="Montserrat ExtraLight" charset="0"/>
              </a:rPr>
              <a:t>GESTÃO FISCAL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456CCA-FAD8-694B-9AFC-0C815993E48A}"/>
              </a:ext>
            </a:extLst>
          </p:cNvPr>
          <p:cNvSpPr txBox="1"/>
          <p:nvPr/>
        </p:nvSpPr>
        <p:spPr>
          <a:xfrm>
            <a:off x="2217928" y="4831659"/>
            <a:ext cx="716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Montserrat ExtraLight" charset="0"/>
                <a:ea typeface="Montserrat ExtraLight" charset="0"/>
                <a:cs typeface="Montserrat ExtraLight" charset="0"/>
              </a:rPr>
              <a:t>Técnico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83AFB2C-F1A3-D444-A90A-C24E2991BF05}"/>
              </a:ext>
            </a:extLst>
          </p:cNvPr>
          <p:cNvSpPr txBox="1"/>
          <p:nvPr/>
        </p:nvSpPr>
        <p:spPr>
          <a:xfrm>
            <a:off x="8179462" y="4069373"/>
            <a:ext cx="1228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ontserrat ExtraLight" charset="0"/>
                <a:ea typeface="Montserrat ExtraLight" charset="0"/>
                <a:cs typeface="Montserrat ExtraLight" charset="0"/>
              </a:rPr>
              <a:t>ORÇAMENTO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6CB00D1-43D5-134F-AEA8-155E9236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34059">
            <a:off x="9633469" y="3691373"/>
            <a:ext cx="309110" cy="756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DFAE082-8060-3341-8D77-FDFAB28EA5E7}"/>
              </a:ext>
            </a:extLst>
          </p:cNvPr>
          <p:cNvSpPr txBox="1"/>
          <p:nvPr/>
        </p:nvSpPr>
        <p:spPr>
          <a:xfrm>
            <a:off x="8394014" y="4266154"/>
            <a:ext cx="769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Montserrat ExtraLight" charset="0"/>
                <a:ea typeface="Montserrat ExtraLight" charset="0"/>
                <a:cs typeface="Montserrat ExtraLight" charset="0"/>
              </a:rPr>
              <a:t>Assessor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6BA4B1-1323-FA48-B66D-4C4C7650414F}"/>
              </a:ext>
            </a:extLst>
          </p:cNvPr>
          <p:cNvSpPr txBox="1"/>
          <p:nvPr/>
        </p:nvSpPr>
        <p:spPr>
          <a:xfrm>
            <a:off x="9999354" y="3534789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ontserrat ExtraLight" charset="0"/>
                <a:ea typeface="Montserrat ExtraLight" charset="0"/>
                <a:cs typeface="Montserrat ExtraLight" charset="0"/>
              </a:rPr>
              <a:t>TRANSPARÊNCIA ATIVA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2262109-D661-AF45-9B50-7D6F02062F42}"/>
              </a:ext>
            </a:extLst>
          </p:cNvPr>
          <p:cNvSpPr txBox="1"/>
          <p:nvPr/>
        </p:nvSpPr>
        <p:spPr>
          <a:xfrm>
            <a:off x="10574349" y="374178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Montserrat ExtraLight" charset="0"/>
                <a:ea typeface="Montserrat ExtraLight" charset="0"/>
                <a:cs typeface="Montserrat ExtraLight" charset="0"/>
              </a:rPr>
              <a:t>Gestor</a:t>
            </a: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2CC70BA3-BC40-9A47-8ADC-845E62E828C2}"/>
              </a:ext>
            </a:extLst>
          </p:cNvPr>
          <p:cNvSpPr/>
          <p:nvPr/>
        </p:nvSpPr>
        <p:spPr>
          <a:xfrm rot="7823346">
            <a:off x="3384734" y="3447483"/>
            <a:ext cx="2819942" cy="1017956"/>
          </a:xfrm>
          <a:custGeom>
            <a:avLst/>
            <a:gdLst>
              <a:gd name="connsiteX0" fmla="*/ 1676400 w 1676400"/>
              <a:gd name="connsiteY0" fmla="*/ 596900 h 596900"/>
              <a:gd name="connsiteX1" fmla="*/ 635000 w 1676400"/>
              <a:gd name="connsiteY1" fmla="*/ 381000 h 596900"/>
              <a:gd name="connsiteX2" fmla="*/ 0 w 1676400"/>
              <a:gd name="connsiteY2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596900">
                <a:moveTo>
                  <a:pt x="1676400" y="596900"/>
                </a:moveTo>
                <a:cubicBezTo>
                  <a:pt x="1295400" y="538691"/>
                  <a:pt x="914400" y="480483"/>
                  <a:pt x="635000" y="381000"/>
                </a:cubicBezTo>
                <a:cubicBezTo>
                  <a:pt x="355600" y="281517"/>
                  <a:pt x="160867" y="103717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FA7B48B-2886-274D-B2E3-2730583747A7}"/>
              </a:ext>
            </a:extLst>
          </p:cNvPr>
          <p:cNvSpPr txBox="1"/>
          <p:nvPr/>
        </p:nvSpPr>
        <p:spPr>
          <a:xfrm>
            <a:off x="6108153" y="2817384"/>
            <a:ext cx="2424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ontserrat ExtraLight" charset="0"/>
                <a:ea typeface="Montserrat ExtraLight" charset="0"/>
                <a:cs typeface="Montserrat ExtraLight" charset="0"/>
              </a:rPr>
              <a:t>Economia e </a:t>
            </a:r>
            <a:r>
              <a:rPr lang="en-US" sz="1200" dirty="0" err="1">
                <a:latin typeface="Montserrat ExtraLight" charset="0"/>
                <a:ea typeface="Montserrat ExtraLight" charset="0"/>
                <a:cs typeface="Montserrat ExtraLight" charset="0"/>
              </a:rPr>
              <a:t>Políticas</a:t>
            </a:r>
            <a:r>
              <a:rPr lang="en-US" sz="1200" dirty="0">
                <a:latin typeface="Montserrat ExtraLight" charset="0"/>
                <a:ea typeface="Montserrat ExtraLight" charset="0"/>
                <a:cs typeface="Montserrat ExtraLight" charset="0"/>
              </a:rPr>
              <a:t> </a:t>
            </a:r>
            <a:r>
              <a:rPr lang="en-US" sz="1200" dirty="0" err="1">
                <a:latin typeface="Montserrat ExtraLight" charset="0"/>
                <a:ea typeface="Montserrat ExtraLight" charset="0"/>
                <a:cs typeface="Montserrat ExtraLight" charset="0"/>
              </a:rPr>
              <a:t>Públicas</a:t>
            </a:r>
            <a:endParaRPr lang="en-US" sz="12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505F28-1482-2C43-84A9-B3B107C38A94}"/>
              </a:ext>
            </a:extLst>
          </p:cNvPr>
          <p:cNvSpPr txBox="1"/>
          <p:nvPr/>
        </p:nvSpPr>
        <p:spPr>
          <a:xfrm>
            <a:off x="6925534" y="3090358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Montserrat ExtraLight" charset="0"/>
                <a:ea typeface="Montserrat ExtraLight" charset="0"/>
                <a:cs typeface="Montserrat ExtraLight" charset="0"/>
              </a:rPr>
              <a:t>MSc</a:t>
            </a: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C3CD70BF-B784-9444-949A-465F45F4F4B8}"/>
              </a:ext>
            </a:extLst>
          </p:cNvPr>
          <p:cNvSpPr/>
          <p:nvPr/>
        </p:nvSpPr>
        <p:spPr>
          <a:xfrm rot="11532427">
            <a:off x="7604352" y="3302457"/>
            <a:ext cx="810870" cy="618772"/>
          </a:xfrm>
          <a:custGeom>
            <a:avLst/>
            <a:gdLst>
              <a:gd name="connsiteX0" fmla="*/ 1676400 w 1676400"/>
              <a:gd name="connsiteY0" fmla="*/ 596900 h 596900"/>
              <a:gd name="connsiteX1" fmla="*/ 635000 w 1676400"/>
              <a:gd name="connsiteY1" fmla="*/ 381000 h 596900"/>
              <a:gd name="connsiteX2" fmla="*/ 0 w 1676400"/>
              <a:gd name="connsiteY2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596900">
                <a:moveTo>
                  <a:pt x="1676400" y="596900"/>
                </a:moveTo>
                <a:cubicBezTo>
                  <a:pt x="1295400" y="538691"/>
                  <a:pt x="914400" y="480483"/>
                  <a:pt x="635000" y="381000"/>
                </a:cubicBezTo>
                <a:cubicBezTo>
                  <a:pt x="355600" y="281517"/>
                  <a:pt x="160867" y="103717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2E4F077-041D-F248-A414-056019B7C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534059">
            <a:off x="9229966" y="1981726"/>
            <a:ext cx="309110" cy="122809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CB9D54E-95DD-744F-8AE3-ED476959DBDE}"/>
              </a:ext>
            </a:extLst>
          </p:cNvPr>
          <p:cNvSpPr txBox="1"/>
          <p:nvPr/>
        </p:nvSpPr>
        <p:spPr>
          <a:xfrm>
            <a:off x="592284" y="1507177"/>
            <a:ext cx="946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>
                <a:latin typeface="Montserrat ExtraLight" charset="0"/>
                <a:ea typeface="Montserrat ExtraLight" charset="0"/>
                <a:cs typeface="Montserrat ExtraLight" charset="0"/>
              </a:rPr>
              <a:t>Graduação</a:t>
            </a:r>
            <a:endParaRPr lang="en-US" sz="11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89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50970F-7FF1-F04A-94DD-5176E53D2365}"/>
              </a:ext>
            </a:extLst>
          </p:cNvPr>
          <p:cNvSpPr txBox="1"/>
          <p:nvPr/>
        </p:nvSpPr>
        <p:spPr>
          <a:xfrm>
            <a:off x="555470" y="486562"/>
            <a:ext cx="4437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https://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github.com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ckan</a:t>
            </a:r>
            <a:endParaRPr lang="en-US" sz="28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B025D5-01AC-3C46-95E1-F3275EA7C6E9}"/>
              </a:ext>
            </a:extLst>
          </p:cNvPr>
          <p:cNvCxnSpPr/>
          <p:nvPr/>
        </p:nvCxnSpPr>
        <p:spPr>
          <a:xfrm flipV="1">
            <a:off x="-164923" y="1124214"/>
            <a:ext cx="26640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04773F4-AB68-C046-8132-09A17B87A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97" y="1124214"/>
            <a:ext cx="6202605" cy="55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3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D0FDF5-AB21-784B-8178-54D00623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96" y="1367674"/>
            <a:ext cx="8708065" cy="5133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0970F-7FF1-F04A-94DD-5176E53D2365}"/>
              </a:ext>
            </a:extLst>
          </p:cNvPr>
          <p:cNvSpPr txBox="1"/>
          <p:nvPr/>
        </p:nvSpPr>
        <p:spPr>
          <a:xfrm>
            <a:off x="555470" y="486562"/>
            <a:ext cx="5200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https://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github.com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mantisbt</a:t>
            </a:r>
            <a:endParaRPr lang="en-US" sz="28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B025D5-01AC-3C46-95E1-F3275EA7C6E9}"/>
              </a:ext>
            </a:extLst>
          </p:cNvPr>
          <p:cNvCxnSpPr/>
          <p:nvPr/>
        </p:nvCxnSpPr>
        <p:spPr>
          <a:xfrm flipV="1">
            <a:off x="-164923" y="1124214"/>
            <a:ext cx="26640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340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45443" y="726244"/>
            <a:ext cx="6790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Alguns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Projetos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- Outros</a:t>
            </a:r>
          </a:p>
        </p:txBody>
      </p:sp>
    </p:spTree>
    <p:extLst>
      <p:ext uri="{BB962C8B-B14F-4D97-AF65-F5344CB8AC3E}">
        <p14:creationId xmlns:p14="http://schemas.microsoft.com/office/powerpoint/2010/main" val="2041264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5470" y="486562"/>
            <a:ext cx="569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https://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github.com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dadosgovbr</a:t>
            </a:r>
            <a:endParaRPr lang="en-US" sz="28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-164923" y="1124214"/>
            <a:ext cx="26640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132596C-29B3-E646-A3F1-F238D4BEE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3" y="1340787"/>
            <a:ext cx="11694533" cy="1818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2BA35-7D39-EB40-ABF2-6D0C9537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33" y="3375973"/>
            <a:ext cx="5689600" cy="223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0BDB5-944B-3445-BA41-F4B886185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5450125"/>
            <a:ext cx="6253666" cy="1218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EBEC60-3C89-8140-A98B-A2D705390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0" y="3944178"/>
            <a:ext cx="6253666" cy="11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3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5470" y="486562"/>
            <a:ext cx="798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https://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government.github.io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/best-practices/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-164923" y="1124214"/>
            <a:ext cx="26640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84656D7-1BEA-A644-B27F-3B0F5D39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74" y="2227637"/>
            <a:ext cx="11391855" cy="22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4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5470" y="486562"/>
            <a:ext cx="9256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https://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github.com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WhiteHouse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/source-code-policy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-164923" y="1124214"/>
            <a:ext cx="26640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2E6BF23-20C9-F34B-9B69-DDFA7BB5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9" y="1360820"/>
            <a:ext cx="4318501" cy="152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61F03-D05E-7D48-ADDC-13D3AC371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504" y="1219419"/>
            <a:ext cx="68961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97ED2-2DBC-8547-936E-33DC98ABF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9" y="3022819"/>
            <a:ext cx="7022658" cy="3234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B17C4-C3D3-4D46-BF3C-D34083090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854" y="3068674"/>
            <a:ext cx="4089750" cy="34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1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5470" y="486562"/>
            <a:ext cx="6356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https://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github.com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fhoces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/DD_MW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-164923" y="1124214"/>
            <a:ext cx="26640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6DD298-1CED-B947-840E-979F1557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0" y="1275465"/>
            <a:ext cx="6243821" cy="2402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22869-BC0D-7D48-B722-BFE20412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2" y="3978051"/>
            <a:ext cx="4096838" cy="2669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74C6D-D8FE-3C4A-A7A2-2F6D087E5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981" y="3829381"/>
            <a:ext cx="57594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9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5470" y="486562"/>
            <a:ext cx="5657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https://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github.com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hadley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/r4ds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-164923" y="1124214"/>
            <a:ext cx="26640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AD56486-A6B6-CD4E-8D7A-CE9C1FE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0" y="3517995"/>
            <a:ext cx="2453005" cy="3204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C235-D4B4-1442-B9F7-7ADD2736F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36" y="1384760"/>
            <a:ext cx="7291885" cy="18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8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5470" y="486562"/>
            <a:ext cx="616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https://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github.com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devserpro</a:t>
            </a:r>
            <a:r>
              <a:rPr lang="en-US" sz="2800" dirty="0">
                <a:latin typeface="Montserrat ExtraLight" charset="0"/>
                <a:ea typeface="Montserrat ExtraLight" charset="0"/>
                <a:cs typeface="Montserrat ExtraLight" charset="0"/>
              </a:rPr>
              <a:t>/</a:t>
            </a:r>
            <a:r>
              <a:rPr lang="en-US" sz="2800" dirty="0" err="1">
                <a:latin typeface="Montserrat ExtraLight" charset="0"/>
                <a:ea typeface="Montserrat ExtraLight" charset="0"/>
                <a:cs typeface="Montserrat ExtraLight" charset="0"/>
              </a:rPr>
              <a:t>apis</a:t>
            </a:r>
            <a:endParaRPr lang="en-US" sz="2800" dirty="0">
              <a:latin typeface="Montserrat ExtraLight" charset="0"/>
              <a:ea typeface="Montserrat ExtraLight" charset="0"/>
              <a:cs typeface="Montserrat ExtraLight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-164923" y="1124214"/>
            <a:ext cx="26640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EFE9DF9-251A-334F-A6BC-F7BFA526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99" y="3793608"/>
            <a:ext cx="6214144" cy="2734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75F97-7D06-5C46-ABA3-909EDF100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1" y="1238647"/>
            <a:ext cx="9014194" cy="23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4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FD53A4-2A8E-B449-A973-1BD14F36161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412514" y="228600"/>
            <a:ext cx="6705600" cy="6400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9BE843B-BD3D-C04F-8903-32B821A5DE0A}"/>
              </a:ext>
            </a:extLst>
          </p:cNvPr>
          <p:cNvSpPr/>
          <p:nvPr/>
        </p:nvSpPr>
        <p:spPr>
          <a:xfrm>
            <a:off x="9384470" y="6367790"/>
            <a:ext cx="27045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Montserrat Medium" charset="0"/>
                <a:ea typeface="Montserrat Medium" charset="0"/>
                <a:cs typeface="Montserrat Medium" charset="0"/>
              </a:rPr>
              <a:t>Fonte: </a:t>
            </a:r>
            <a:r>
              <a:rPr lang="en-US" sz="1100" dirty="0">
                <a:latin typeface="Montserrat Medium" charset="0"/>
                <a:ea typeface="Montserrat Medium" charset="0"/>
                <a:cs typeface="Montserrat Medium" charset="0"/>
                <a:hlinkClick r:id="rId4"/>
              </a:rPr>
              <a:t>Data Science Venn Diagram</a:t>
            </a:r>
            <a:endParaRPr lang="en-US" sz="1100" dirty="0"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CC214C-624C-A541-9742-10A9E4BEE6D5}"/>
              </a:ext>
            </a:extLst>
          </p:cNvPr>
          <p:cNvSpPr/>
          <p:nvPr/>
        </p:nvSpPr>
        <p:spPr>
          <a:xfrm>
            <a:off x="119405" y="228600"/>
            <a:ext cx="3498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Montserrat Medium" charset="0"/>
                <a:ea typeface="Montserrat Medium" charset="0"/>
                <a:cs typeface="Montserrat Medium" charset="0"/>
              </a:rPr>
              <a:t>ASPIRANTE A CIENTISTA DE DADOS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3F5712-1D21-3245-81F7-A895265EDB14}"/>
              </a:ext>
            </a:extLst>
          </p:cNvPr>
          <p:cNvSpPr/>
          <p:nvPr/>
        </p:nvSpPr>
        <p:spPr>
          <a:xfrm>
            <a:off x="119405" y="826267"/>
            <a:ext cx="40698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i="1" dirty="0">
                <a:latin typeface="Montserrat ExtraLight" charset="0"/>
                <a:ea typeface="Montserrat ExtraLight" charset="0"/>
                <a:cs typeface="Montserrat ExtraLight" charset="0"/>
                <a:hlinkClick r:id="rId5"/>
              </a:rPr>
              <a:t>Cientista de Dados</a:t>
            </a:r>
            <a:r>
              <a:rPr lang="pt-BR" sz="1600" i="1" dirty="0">
                <a:latin typeface="Montserrat ExtraLight" charset="0"/>
                <a:ea typeface="Montserrat ExtraLight" charset="0"/>
                <a:cs typeface="Montserrat ExtraLight" charset="0"/>
              </a:rPr>
              <a:t> (def.): Pessoa que é melhor em estatística do que qualquer engenheiro de software e melhor em engenharia de software do que qualquer estatístico.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99613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45443" y="726244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05987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720595-8BAE-B84C-9BEC-95EDAD57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1835150"/>
            <a:ext cx="5448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5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98368-D33D-7A4D-BB79-8F49557E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176" y="1194019"/>
            <a:ext cx="7483647" cy="446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1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93E194-D4EB-7D4A-A12C-AC6D6C93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917" y="813390"/>
            <a:ext cx="8872452" cy="52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1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51CA70-9F7B-9C44-9B15-9FB7E7A8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92" y="1692645"/>
            <a:ext cx="5880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3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22059</TotalTime>
  <Words>610</Words>
  <Application>Microsoft Macintosh PowerPoint</Application>
  <PresentationFormat>Widescreen</PresentationFormat>
  <Paragraphs>128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Montserrat</vt:lpstr>
      <vt:lpstr>Montserrat ExtraLight</vt:lpstr>
      <vt:lpstr>Montserrat Medium</vt:lpstr>
      <vt:lpstr>Office Theme</vt:lpstr>
      <vt:lpstr>PowerPoint Presentation</vt:lpstr>
      <vt:lpstr>A Revolução será Aberta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Travel Behavior in Great Britain</dc:title>
  <dc:creator>samira.marx@gmail.com</dc:creator>
  <cp:lastModifiedBy>Francisco Júnior</cp:lastModifiedBy>
  <cp:revision>276</cp:revision>
  <cp:lastPrinted>2017-02-01T01:38:29Z</cp:lastPrinted>
  <dcterms:created xsi:type="dcterms:W3CDTF">2017-01-30T21:06:22Z</dcterms:created>
  <dcterms:modified xsi:type="dcterms:W3CDTF">2019-05-22T22:39:59Z</dcterms:modified>
</cp:coreProperties>
</file>